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4"/>
  </p:handoutMasterIdLst>
  <p:sldIdLst>
    <p:sldId id="256" r:id="rId2"/>
    <p:sldId id="259" r:id="rId3"/>
    <p:sldId id="257" r:id="rId4"/>
    <p:sldId id="258" r:id="rId5"/>
    <p:sldId id="260" r:id="rId6"/>
    <p:sldId id="274" r:id="rId7"/>
    <p:sldId id="273" r:id="rId8"/>
    <p:sldId id="272" r:id="rId9"/>
    <p:sldId id="261" r:id="rId10"/>
    <p:sldId id="270" r:id="rId11"/>
    <p:sldId id="262" r:id="rId12"/>
    <p:sldId id="271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690D53-AAE4-436C-8FB3-AF62BDAC8E0F}" type="datetimeFigureOut">
              <a:rPr lang="en-US" smtClean="0"/>
              <a:t>06/08/2015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6C21F2-7ECE-45BD-9310-98AED5EBC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6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06/08/2015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06/08/2015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06/08/2015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06/08/2015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06/08/2015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BH/PC Integration at </a:t>
            </a:r>
            <a:r>
              <a:rPr lang="en-US" dirty="0" err="1" smtClean="0"/>
              <a:t>Metrocare</a:t>
            </a:r>
            <a:r>
              <a:rPr lang="en-US" dirty="0" smtClean="0"/>
              <a:t>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77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Improvement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Performance Improvement measures at Metrocare include:</a:t>
            </a:r>
          </a:p>
          <a:p>
            <a:pPr marL="347663" indent="-228600">
              <a:buFont typeface="Arial" panose="020B0604020202020204" pitchFamily="34" charset="0"/>
              <a:buChar char="•"/>
            </a:pPr>
            <a:r>
              <a:rPr lang="en-US" dirty="0" smtClean="0"/>
              <a:t>Patient Satisfaction</a:t>
            </a:r>
          </a:p>
          <a:p>
            <a:pPr marL="347663" indent="-228600">
              <a:buFont typeface="Arial" panose="020B0604020202020204" pitchFamily="34" charset="0"/>
              <a:buChar char="•"/>
            </a:pPr>
            <a:r>
              <a:rPr lang="en-US" dirty="0" smtClean="0"/>
              <a:t>Ensure post hospitalized clients are seen within 7-14 days after discharge (Project Navigation)</a:t>
            </a:r>
          </a:p>
          <a:p>
            <a:pPr marL="347663" indent="-228600">
              <a:buFont typeface="Arial" panose="020B0604020202020204" pitchFamily="34" charset="0"/>
              <a:buChar char="•"/>
            </a:pPr>
            <a:r>
              <a:rPr lang="en-US" dirty="0" smtClean="0"/>
              <a:t>Medical Peer Review to improve clinical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7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Integration–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7338" indent="-287338">
              <a:buFont typeface="Wingdings" panose="05000000000000000000" pitchFamily="2" charset="2"/>
              <a:buChar char="§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Adult Primary Care Site – Westmoreland, Summer 2015</a:t>
            </a:r>
          </a:p>
          <a:p>
            <a:pPr marL="287338" indent="-287338">
              <a:buFont typeface="Wingdings" panose="05000000000000000000" pitchFamily="2" charset="2"/>
              <a:buChar char="§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Pediatric Primary Care Site – Hillside, Summer 2015</a:t>
            </a:r>
          </a:p>
          <a:p>
            <a:pPr marL="287338" indent="-287338">
              <a:buFont typeface="Wingdings" panose="05000000000000000000" pitchFamily="2" charset="2"/>
              <a:buChar char="§"/>
            </a:pPr>
            <a:r>
              <a:rPr lang="en-US" dirty="0" smtClean="0"/>
              <a:t>Pathways (Adult/Pediatric) – Fall 2015</a:t>
            </a:r>
          </a:p>
          <a:p>
            <a:pPr marL="630237" lvl="1">
              <a:buFont typeface="Courier New" panose="02070309020205020404" pitchFamily="49" charset="0"/>
              <a:buChar char="o"/>
            </a:pPr>
            <a:r>
              <a:rPr lang="en-US" i="1" dirty="0" smtClean="0"/>
              <a:t>Design will emphasize a integration of services</a:t>
            </a:r>
          </a:p>
          <a:p>
            <a:pPr marL="287338" indent="-287338">
              <a:buFont typeface="Wingdings" panose="05000000000000000000" pitchFamily="2" charset="2"/>
              <a:buChar char="§"/>
            </a:pPr>
            <a:r>
              <a:rPr lang="en-US" dirty="0"/>
              <a:t>Midway (Adult/Pediatric) </a:t>
            </a:r>
            <a:r>
              <a:rPr lang="en-US" dirty="0" smtClean="0"/>
              <a:t>– Winter 2015</a:t>
            </a:r>
          </a:p>
          <a:p>
            <a:pPr marL="287338" indent="-287338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10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9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Metrocare</a:t>
            </a:r>
            <a:r>
              <a:rPr lang="en-US" dirty="0"/>
              <a:t> </a:t>
            </a:r>
            <a:r>
              <a:rPr lang="en-US" dirty="0" smtClean="0"/>
              <a:t>Services– What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2112420"/>
            <a:ext cx="10753725" cy="2953496"/>
          </a:xfrm>
        </p:spPr>
        <p:txBody>
          <a:bodyPr/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dirty="0" smtClean="0"/>
              <a:t>Serving the Dallas area for over 40 years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dirty="0" smtClean="0"/>
              <a:t>Providing care for those with:</a:t>
            </a:r>
          </a:p>
          <a:p>
            <a:pPr marL="543370" lvl="1" indent="-287338">
              <a:buFont typeface="Arial" panose="020B0604020202020204" pitchFamily="34" charset="0"/>
              <a:buChar char="•"/>
            </a:pPr>
            <a:r>
              <a:rPr lang="en-US" dirty="0" smtClean="0"/>
              <a:t>Intellectual and Developmental Disabilities </a:t>
            </a:r>
          </a:p>
          <a:p>
            <a:pPr marL="543370" lvl="1" indent="-287338">
              <a:buFont typeface="Arial" panose="020B0604020202020204" pitchFamily="34" charset="0"/>
              <a:buChar char="•"/>
            </a:pPr>
            <a:r>
              <a:rPr lang="en-US" dirty="0" smtClean="0"/>
              <a:t>Mental illness</a:t>
            </a:r>
          </a:p>
          <a:p>
            <a:pPr marL="543370" lvl="1" indent="-287338">
              <a:buFont typeface="Arial" panose="020B0604020202020204" pitchFamily="34" charset="0"/>
              <a:buChar char="•"/>
            </a:pPr>
            <a:r>
              <a:rPr lang="en-US" dirty="0" smtClean="0"/>
              <a:t>Children and teens with severe behavior problems</a:t>
            </a:r>
          </a:p>
          <a:p>
            <a:pPr marL="543370" lvl="1" indent="-287338">
              <a:buFont typeface="Arial" panose="020B0604020202020204" pitchFamily="34" charset="0"/>
              <a:buChar char="•"/>
            </a:pPr>
            <a:r>
              <a:rPr lang="en-US" dirty="0" smtClean="0"/>
              <a:t>Infants with developmental delays </a:t>
            </a:r>
          </a:p>
          <a:p>
            <a:pPr marL="543370" lvl="1" indent="-287338">
              <a:buFont typeface="Arial" panose="020B0604020202020204" pitchFamily="34" charset="0"/>
              <a:buChar char="•"/>
            </a:pPr>
            <a:r>
              <a:rPr lang="en-US" dirty="0" smtClean="0"/>
              <a:t>Children and teens in foster care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94881" y="36057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following graphic illustrates the typical PI process: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US" altLang="en-US" sz="115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5568789" y="3589168"/>
            <a:ext cx="285073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following graphic illustrates the typical PI process: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US" altLang="en-US" sz="115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2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Integration–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is designed to provide seamless care that is aligned between the services one provides. More so, working in collaboration amongst the multi-disciplinary teams that is the primary and behavioral health people.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dirty="0" smtClean="0"/>
              <a:t>Clear </a:t>
            </a:r>
            <a:r>
              <a:rPr lang="en-US" dirty="0"/>
              <a:t>job </a:t>
            </a:r>
            <a:r>
              <a:rPr lang="en-US" dirty="0" smtClean="0"/>
              <a:t>roles &amp; expectations </a:t>
            </a:r>
            <a:endParaRPr lang="en-US" dirty="0"/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dirty="0" smtClean="0"/>
              <a:t>Coordination of care –workflow design</a:t>
            </a:r>
            <a:endParaRPr lang="en-US" dirty="0"/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dirty="0" smtClean="0"/>
              <a:t>Payment structure</a:t>
            </a:r>
            <a:endParaRPr lang="en-US" dirty="0"/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taff buy-in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dirty="0" smtClean="0"/>
              <a:t>Training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Integration– The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next slide for visual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773" t="21936" r="23630" b="19505"/>
          <a:stretch/>
        </p:blipFill>
        <p:spPr>
          <a:xfrm>
            <a:off x="36096" y="48128"/>
            <a:ext cx="12031579" cy="677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76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Integration–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65138">
              <a:buFont typeface="Arial" panose="020B0604020202020204" pitchFamily="34" charset="0"/>
              <a:buChar char="•"/>
            </a:pPr>
            <a:r>
              <a:rPr lang="en-US" dirty="0" smtClean="0"/>
              <a:t>Dual functioning staff – Medical Assistants front/back office</a:t>
            </a:r>
          </a:p>
          <a:p>
            <a:pPr marL="465138" indent="-465138">
              <a:buFont typeface="Arial" panose="020B0604020202020204" pitchFamily="34" charset="0"/>
              <a:buChar char="•"/>
            </a:pPr>
            <a:r>
              <a:rPr lang="en-US" dirty="0" smtClean="0"/>
              <a:t>Integrated EHR system – behavioral and primary care </a:t>
            </a:r>
          </a:p>
          <a:p>
            <a:pPr marL="465138" indent="-465138">
              <a:buFont typeface="Arial" panose="020B0604020202020204" pitchFamily="34" charset="0"/>
              <a:buChar char="•"/>
            </a:pPr>
            <a:r>
              <a:rPr lang="en-US" dirty="0" smtClean="0"/>
              <a:t>Additional onsite services – labs, pharmacy, health insurance assistance (</a:t>
            </a:r>
            <a:r>
              <a:rPr lang="en-US" dirty="0"/>
              <a:t>other available health, social service, pharmacy and other </a:t>
            </a:r>
            <a:r>
              <a:rPr lang="en-US" dirty="0" smtClean="0"/>
              <a:t>assistance programs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440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Integration– 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Coughs &amp; Flu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Immunization &amp; Physicals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Well Child Care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Asthma &amp; Allergies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Chronic Disease Management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Labs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Pharmacy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Health Insurance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5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Integration– Challenges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98410"/>
            <a:ext cx="10753725" cy="430133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Ease of Access </a:t>
            </a:r>
          </a:p>
          <a:p>
            <a:pPr marL="850900" lvl="1" indent="-273050">
              <a:buFont typeface="Arial" panose="020B0604020202020204" pitchFamily="34" charset="0"/>
              <a:buChar char="•"/>
            </a:pPr>
            <a:r>
              <a:rPr lang="en-US" dirty="0" smtClean="0"/>
              <a:t>Facility Layout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Billing</a:t>
            </a:r>
          </a:p>
          <a:p>
            <a:pPr marL="850900" lvl="1" indent="-273050">
              <a:buFont typeface="Arial" panose="020B0604020202020204" pitchFamily="34" charset="0"/>
              <a:buChar char="•"/>
            </a:pPr>
            <a:r>
              <a:rPr lang="en-US" dirty="0" smtClean="0"/>
              <a:t>Credentialing </a:t>
            </a:r>
          </a:p>
          <a:p>
            <a:pPr marL="850900" lvl="1" indent="-273050">
              <a:buFont typeface="Arial" panose="020B0604020202020204" pitchFamily="34" charset="0"/>
              <a:buChar char="•"/>
            </a:pPr>
            <a:r>
              <a:rPr lang="en-US" dirty="0" smtClean="0"/>
              <a:t>Adequate EHR coding/billing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Marketing </a:t>
            </a:r>
            <a:endParaRPr lang="en-US" dirty="0" smtClean="0"/>
          </a:p>
          <a:p>
            <a:pPr marL="850900" lvl="1" indent="-273050">
              <a:buFont typeface="Arial" panose="020B0604020202020204" pitchFamily="34" charset="0"/>
              <a:buChar char="•"/>
            </a:pPr>
            <a:r>
              <a:rPr lang="en-US" dirty="0" smtClean="0"/>
              <a:t>Internal/External awareness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Productivity </a:t>
            </a:r>
          </a:p>
          <a:p>
            <a:pPr marL="850900" lvl="1" indent="-273050">
              <a:buFont typeface="Arial" panose="020B0604020202020204" pitchFamily="34" charset="0"/>
              <a:buChar char="•"/>
            </a:pPr>
            <a:r>
              <a:rPr lang="en-US" dirty="0" smtClean="0"/>
              <a:t>Patient enrollment</a:t>
            </a:r>
          </a:p>
          <a:p>
            <a:pPr marL="850900" lvl="1" indent="-273050">
              <a:buFont typeface="Arial" panose="020B0604020202020204" pitchFamily="34" charset="0"/>
              <a:buChar char="•"/>
            </a:pPr>
            <a:r>
              <a:rPr lang="en-US" dirty="0" smtClean="0"/>
              <a:t>Patient engagement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Specialty Care</a:t>
            </a:r>
          </a:p>
          <a:p>
            <a:pPr marL="850900" lvl="1" indent="-273050">
              <a:buFont typeface="Arial" panose="020B0604020202020204" pitchFamily="34" charset="0"/>
              <a:buChar char="•"/>
            </a:pPr>
            <a:r>
              <a:rPr lang="en-US" dirty="0" smtClean="0"/>
              <a:t>Patient adherence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3197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184</TotalTime>
  <Words>314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Metropolitan</vt:lpstr>
      <vt:lpstr>BH/PC Integration at Metrocare Services</vt:lpstr>
      <vt:lpstr>Metrocare Services– What are we?</vt:lpstr>
      <vt:lpstr>Integration– What is it? </vt:lpstr>
      <vt:lpstr>Factors that affect Integration</vt:lpstr>
      <vt:lpstr>Integration– The Workflow</vt:lpstr>
      <vt:lpstr>PowerPoint Presentation</vt:lpstr>
      <vt:lpstr>Integration– Best Practices</vt:lpstr>
      <vt:lpstr>Integration– Our Services</vt:lpstr>
      <vt:lpstr>Integration– Challenges </vt:lpstr>
      <vt:lpstr>Performance Improvement </vt:lpstr>
      <vt:lpstr>Integration– Next Steps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Improvement</dc:title>
  <dc:creator>Martha Nye</dc:creator>
  <cp:lastModifiedBy>Derrick Villa</cp:lastModifiedBy>
  <cp:revision>20</cp:revision>
  <cp:lastPrinted>2015-01-20T15:55:05Z</cp:lastPrinted>
  <dcterms:created xsi:type="dcterms:W3CDTF">2014-12-15T16:07:34Z</dcterms:created>
  <dcterms:modified xsi:type="dcterms:W3CDTF">2015-06-08T14:14:35Z</dcterms:modified>
</cp:coreProperties>
</file>